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sldIdLst>
    <p:sldId id="257" r:id="rId2"/>
    <p:sldId id="259" r:id="rId3"/>
    <p:sldId id="269" r:id="rId4"/>
    <p:sldId id="260" r:id="rId5"/>
    <p:sldId id="268" r:id="rId6"/>
    <p:sldId id="281" r:id="rId7"/>
    <p:sldId id="271" r:id="rId8"/>
    <p:sldId id="272" r:id="rId9"/>
    <p:sldId id="278" r:id="rId10"/>
    <p:sldId id="279" r:id="rId11"/>
    <p:sldId id="273" r:id="rId12"/>
    <p:sldId id="274" r:id="rId13"/>
    <p:sldId id="276" r:id="rId14"/>
    <p:sldId id="277" r:id="rId15"/>
    <p:sldId id="28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70" r:id="rId24"/>
  </p:sldIdLst>
  <p:sldSz cx="9144000" cy="5715000" type="screen16x1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배달의민족 도현" panose="020B0600000101010101" pitchFamily="50" charset="-127"/>
      <p:regular r:id="rId28"/>
    </p:embeddedFont>
    <p:embeddedFont>
      <p:font typeface="나눔고딕 ExtraBold" panose="020D0904000000000000" pitchFamily="50" charset="-127"/>
      <p:bold r:id="rId29"/>
    </p:embeddedFont>
    <p:embeddedFont>
      <p:font typeface="나눔스퀘어 Bold" panose="020B0600000101010101" pitchFamily="50" charset="-127"/>
      <p:bold r:id="rId30"/>
    </p:embeddedFont>
    <p:embeddedFont>
      <p:font typeface="아리따-돋움(TTF)-Bold" panose="02020603020101020101" pitchFamily="18" charset="-127"/>
      <p:regular r:id="rId31"/>
    </p:embeddedFont>
    <p:embeddedFont>
      <p:font typeface="나눔스퀘어 ExtraBold" panose="020B0600000101010101" pitchFamily="50" charset="-127"/>
      <p:bold r:id="rId32"/>
    </p:embeddedFont>
  </p:embeddedFontLst>
  <p:defaultTextStyle>
    <a:defPPr>
      <a:defRPr lang="ko-KR"/>
    </a:defPPr>
    <a:lvl1pPr marL="0" algn="l" defTabSz="9143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0E6"/>
    <a:srgbClr val="F7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1116"/>
      </p:cViewPr>
      <p:guideLst>
        <p:guide orient="horz" pos="180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AA44A-C5F1-4862-8919-36CEDEF6A3B1}" type="datetimeFigureOut">
              <a:rPr lang="ko-KR" altLang="en-US" smtClean="0"/>
              <a:t>2019-10-23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69C5C-22EE-492C-884B-E6E689F1D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734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69C5C-22EE-492C-884B-E6E689F1DC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9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69C5C-22EE-492C-884B-E6E689F1DC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8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69C5C-22EE-492C-884B-E6E689F1DC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886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69C5C-22EE-492C-884B-E6E689F1DC9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886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69C5C-22EE-492C-884B-E6E689F1DC9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88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69C5C-22EE-492C-884B-E6E689F1DC9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4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7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900"/>
            </a:lvl1pPr>
            <a:lvl2pPr marL="356616" indent="0" algn="ctr">
              <a:buNone/>
              <a:defRPr sz="1600"/>
            </a:lvl2pPr>
            <a:lvl3pPr marL="713232" indent="0" algn="ctr">
              <a:buNone/>
              <a:defRPr sz="1400"/>
            </a:lvl3pPr>
            <a:lvl4pPr marL="1069848" indent="0" algn="ctr">
              <a:buNone/>
              <a:defRPr sz="1200"/>
            </a:lvl4pPr>
            <a:lvl5pPr marL="1426464" indent="0" algn="ctr">
              <a:buNone/>
              <a:defRPr sz="1200"/>
            </a:lvl5pPr>
            <a:lvl6pPr marL="1783080" indent="0" algn="ctr">
              <a:buNone/>
              <a:defRPr sz="1200"/>
            </a:lvl6pPr>
            <a:lvl7pPr marL="2139696" indent="0" algn="ctr">
              <a:buNone/>
              <a:defRPr sz="1200"/>
            </a:lvl7pPr>
            <a:lvl8pPr marL="2496312" indent="0" algn="ctr">
              <a:buNone/>
              <a:defRPr sz="1200"/>
            </a:lvl8pPr>
            <a:lvl9pPr marL="2852928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2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00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43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7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7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6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2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8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4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30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63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9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61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1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16" indent="0">
              <a:buNone/>
              <a:defRPr sz="1600" b="1"/>
            </a:lvl2pPr>
            <a:lvl3pPr marL="713232" indent="0">
              <a:buNone/>
              <a:defRPr sz="1400" b="1"/>
            </a:lvl3pPr>
            <a:lvl4pPr marL="1069848" indent="0">
              <a:buNone/>
              <a:defRPr sz="1200" b="1"/>
            </a:lvl4pPr>
            <a:lvl5pPr marL="1426464" indent="0">
              <a:buNone/>
              <a:defRPr sz="1200" b="1"/>
            </a:lvl5pPr>
            <a:lvl6pPr marL="1783080" indent="0">
              <a:buNone/>
              <a:defRPr sz="1200" b="1"/>
            </a:lvl6pPr>
            <a:lvl7pPr marL="2139696" indent="0">
              <a:buNone/>
              <a:defRPr sz="1200" b="1"/>
            </a:lvl7pPr>
            <a:lvl8pPr marL="2496312" indent="0">
              <a:buNone/>
              <a:defRPr sz="1200" b="1"/>
            </a:lvl8pPr>
            <a:lvl9pPr marL="2852928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16" indent="0">
              <a:buNone/>
              <a:defRPr sz="1600" b="1"/>
            </a:lvl2pPr>
            <a:lvl3pPr marL="713232" indent="0">
              <a:buNone/>
              <a:defRPr sz="1400" b="1"/>
            </a:lvl3pPr>
            <a:lvl4pPr marL="1069848" indent="0">
              <a:buNone/>
              <a:defRPr sz="1200" b="1"/>
            </a:lvl4pPr>
            <a:lvl5pPr marL="1426464" indent="0">
              <a:buNone/>
              <a:defRPr sz="1200" b="1"/>
            </a:lvl5pPr>
            <a:lvl6pPr marL="1783080" indent="0">
              <a:buNone/>
              <a:defRPr sz="1200" b="1"/>
            </a:lvl6pPr>
            <a:lvl7pPr marL="2139696" indent="0">
              <a:buNone/>
              <a:defRPr sz="1200" b="1"/>
            </a:lvl7pPr>
            <a:lvl8pPr marL="2496312" indent="0">
              <a:buNone/>
              <a:defRPr sz="1200" b="1"/>
            </a:lvl8pPr>
            <a:lvl9pPr marL="2852928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69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41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6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616" indent="0">
              <a:buNone/>
              <a:defRPr sz="1100"/>
            </a:lvl2pPr>
            <a:lvl3pPr marL="713232" indent="0">
              <a:buNone/>
              <a:defRPr sz="900"/>
            </a:lvl3pPr>
            <a:lvl4pPr marL="1069848" indent="0">
              <a:buNone/>
              <a:defRPr sz="800"/>
            </a:lvl4pPr>
            <a:lvl5pPr marL="1426464" indent="0">
              <a:buNone/>
              <a:defRPr sz="800"/>
            </a:lvl5pPr>
            <a:lvl6pPr marL="1783080" indent="0">
              <a:buNone/>
              <a:defRPr sz="800"/>
            </a:lvl6pPr>
            <a:lvl7pPr marL="2139696" indent="0">
              <a:buNone/>
              <a:defRPr sz="800"/>
            </a:lvl7pPr>
            <a:lvl8pPr marL="2496312" indent="0">
              <a:buNone/>
              <a:defRPr sz="800"/>
            </a:lvl8pPr>
            <a:lvl9pPr marL="2852928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861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500"/>
            </a:lvl1pPr>
            <a:lvl2pPr marL="356616" indent="0">
              <a:buNone/>
              <a:defRPr sz="2200"/>
            </a:lvl2pPr>
            <a:lvl3pPr marL="713232" indent="0">
              <a:buNone/>
              <a:defRPr sz="1900"/>
            </a:lvl3pPr>
            <a:lvl4pPr marL="1069848" indent="0">
              <a:buNone/>
              <a:defRPr sz="1600"/>
            </a:lvl4pPr>
            <a:lvl5pPr marL="1426464" indent="0">
              <a:buNone/>
              <a:defRPr sz="1600"/>
            </a:lvl5pPr>
            <a:lvl6pPr marL="1783080" indent="0">
              <a:buNone/>
              <a:defRPr sz="1600"/>
            </a:lvl6pPr>
            <a:lvl7pPr marL="2139696" indent="0">
              <a:buNone/>
              <a:defRPr sz="1600"/>
            </a:lvl7pPr>
            <a:lvl8pPr marL="2496312" indent="0">
              <a:buNone/>
              <a:defRPr sz="1600"/>
            </a:lvl8pPr>
            <a:lvl9pPr marL="2852928" indent="0">
              <a:buNone/>
              <a:defRPr sz="16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616" indent="0">
              <a:buNone/>
              <a:defRPr sz="1100"/>
            </a:lvl2pPr>
            <a:lvl3pPr marL="713232" indent="0">
              <a:buNone/>
              <a:defRPr sz="900"/>
            </a:lvl3pPr>
            <a:lvl4pPr marL="1069848" indent="0">
              <a:buNone/>
              <a:defRPr sz="800"/>
            </a:lvl4pPr>
            <a:lvl5pPr marL="1426464" indent="0">
              <a:buNone/>
              <a:defRPr sz="800"/>
            </a:lvl5pPr>
            <a:lvl6pPr marL="1783080" indent="0">
              <a:buNone/>
              <a:defRPr sz="800"/>
            </a:lvl6pPr>
            <a:lvl7pPr marL="2139696" indent="0">
              <a:buNone/>
              <a:defRPr sz="800"/>
            </a:lvl7pPr>
            <a:lvl8pPr marL="2496312" indent="0">
              <a:buNone/>
              <a:defRPr sz="800"/>
            </a:lvl8pPr>
            <a:lvl9pPr marL="2852928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23" tIns="35662" rIns="71323" bIns="3566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232"/>
            <a:fld id="{96A48757-A495-4D22-A2BD-7769B2AEEEC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713232"/>
              <a:t>2019-10-23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232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232"/>
            <a:fld id="{A5686EB6-0986-4AB0-B650-011C8A01D8A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713232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9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3232" rtl="0" eaLnBrk="1" latinLnBrk="1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8308" indent="-178308" algn="l" defTabSz="713232" rtl="0" eaLnBrk="1" latinLnBrk="1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24" indent="-178308" algn="l" defTabSz="713232" rtl="0" eaLnBrk="1" latinLnBrk="1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91540" indent="-178308" algn="l" defTabSz="713232" rtl="0" eaLnBrk="1" latinLnBrk="1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156" indent="-178308" algn="l" defTabSz="713232" rtl="0" eaLnBrk="1" latinLnBrk="1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772" indent="-178308" algn="l" defTabSz="713232" rtl="0" eaLnBrk="1" latinLnBrk="1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61388" indent="-178308" algn="l" defTabSz="713232" rtl="0" eaLnBrk="1" latinLnBrk="1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004" indent="-178308" algn="l" defTabSz="713232" rtl="0" eaLnBrk="1" latinLnBrk="1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620" indent="-178308" algn="l" defTabSz="713232" rtl="0" eaLnBrk="1" latinLnBrk="1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236" indent="-178308" algn="l" defTabSz="713232" rtl="0" eaLnBrk="1" latinLnBrk="1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13232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" algn="l" defTabSz="713232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algn="l" defTabSz="713232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848" algn="l" defTabSz="713232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algn="l" defTabSz="713232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080" algn="l" defTabSz="713232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algn="l" defTabSz="713232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312" algn="l" defTabSz="713232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928" algn="l" defTabSz="713232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58156" y="1057300"/>
            <a:ext cx="5832648" cy="3744416"/>
          </a:xfrm>
          <a:prstGeom prst="rect">
            <a:avLst/>
          </a:prstGeom>
          <a:solidFill>
            <a:schemeClr val="bg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4431" y="753176"/>
            <a:ext cx="6858000" cy="1989667"/>
          </a:xfrm>
        </p:spPr>
        <p:txBody>
          <a:bodyPr>
            <a:normAutofit/>
          </a:bodyPr>
          <a:lstStyle/>
          <a:p>
            <a:r>
              <a:rPr lang="en-US" altLang="ko-KR" sz="5600" spc="468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Eyes ON</a:t>
            </a:r>
            <a:endParaRPr lang="ko-KR" altLang="en-US" sz="5600" spc="468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56304"/>
            <a:ext cx="6858000" cy="41142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졸음운전 방지 솔루션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Group 5"/>
          <p:cNvGrpSpPr/>
          <p:nvPr/>
        </p:nvGrpSpPr>
        <p:grpSpPr>
          <a:xfrm>
            <a:off x="2746773" y="1800078"/>
            <a:ext cx="3650456" cy="942766"/>
            <a:chOff x="3373820" y="2387816"/>
            <a:chExt cx="2463087" cy="762004"/>
          </a:xfrm>
        </p:grpSpPr>
        <p:pic>
          <p:nvPicPr>
            <p:cNvPr id="8" name="Picture 3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3820" y="2387816"/>
              <a:ext cx="100887" cy="762004"/>
            </a:xfrm>
            <a:prstGeom prst="rect">
              <a:avLst/>
            </a:prstGeom>
          </p:spPr>
        </p:pic>
        <p:pic>
          <p:nvPicPr>
            <p:cNvPr id="9" name="Picture 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736020" y="2387816"/>
              <a:ext cx="100887" cy="762004"/>
            </a:xfrm>
            <a:prstGeom prst="rect">
              <a:avLst/>
            </a:prstGeom>
          </p:spPr>
        </p:pic>
      </p:grpSp>
      <p:sp>
        <p:nvSpPr>
          <p:cNvPr id="10" name="부제목 2"/>
          <p:cNvSpPr txBox="1">
            <a:spLocks/>
          </p:cNvSpPr>
          <p:nvPr/>
        </p:nvSpPr>
        <p:spPr>
          <a:xfrm>
            <a:off x="2591780" y="3625552"/>
            <a:ext cx="3960440" cy="864096"/>
          </a:xfrm>
          <a:prstGeom prst="rect">
            <a:avLst/>
          </a:prstGeom>
        </p:spPr>
        <p:txBody>
          <a:bodyPr vert="horz" lIns="71320" tIns="35661" rIns="71320" bIns="35661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군단 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105</a:t>
            </a:r>
            <a:r>
              <a:rPr lang="ko-KR" altLang="en-US" sz="16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정보통신단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상병 김동현</a:t>
            </a:r>
            <a:endParaRPr lang="en-US" altLang="ko-KR" sz="1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국군지휘통신사령부 상병 심규원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35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5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6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7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1657350" y="56819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프로토콜</a:t>
            </a:r>
            <a:r>
              <a:rPr lang="en-US" altLang="ko-KR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임시</a:t>
            </a:r>
            <a:r>
              <a:rPr lang="en-US" altLang="ko-KR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31640" y="1921396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@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7984" y="2713484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. Phone-&gt;Arduino 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: Processed data(doze) </a:t>
            </a:r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response [3 Byte]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7984" y="396877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6</a:t>
            </a:r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. Phone-&gt;Arduino 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Fail response [2 Byte]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1640" y="3217540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%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31640" y="4513684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5696" y="4513684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7984" y="141734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4. Common: Raw Data response [8 Byte]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35696" y="1921396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9752" y="1921396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43808" y="1921396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47864" y="1921396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51920" y="1921396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355976" y="1921396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60032" y="1921396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35696" y="3217540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9752" y="3217540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itle 1"/>
          <p:cNvSpPr txBox="1">
            <a:spLocks/>
          </p:cNvSpPr>
          <p:nvPr/>
        </p:nvSpPr>
        <p:spPr>
          <a:xfrm>
            <a:off x="1657350" y="55324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영상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KakaoTalk_Video_20191024_2218_01_50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7861" y="1488584"/>
            <a:ext cx="6300192" cy="354385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478343" y="3649588"/>
            <a:ext cx="864096" cy="720080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2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itle 1"/>
          <p:cNvSpPr txBox="1">
            <a:spLocks/>
          </p:cNvSpPr>
          <p:nvPr/>
        </p:nvSpPr>
        <p:spPr>
          <a:xfrm>
            <a:off x="1657350" y="55324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전망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경쟁사업 분석</a:t>
            </a:r>
            <a:endParaRPr lang="en-US" altLang="ko-KR" sz="1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90104"/>
            <a:ext cx="3573731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690104"/>
            <a:ext cx="3504083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4801716"/>
            <a:ext cx="35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별도의 디바이스 구입이 필요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3199" y="4801716"/>
            <a:ext cx="35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낮은 정확도로 인한 이용 불편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15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itle 1"/>
          <p:cNvSpPr txBox="1">
            <a:spLocks/>
          </p:cNvSpPr>
          <p:nvPr/>
        </p:nvSpPr>
        <p:spPr>
          <a:xfrm>
            <a:off x="1657350" y="55324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B2C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810515" y="1417340"/>
            <a:ext cx="3073853" cy="3045718"/>
            <a:chOff x="4192394" y="1064408"/>
            <a:chExt cx="3938758" cy="3902706"/>
          </a:xfrm>
        </p:grpSpPr>
        <p:grpSp>
          <p:nvGrpSpPr>
            <p:cNvPr id="10" name="그룹 9"/>
            <p:cNvGrpSpPr/>
            <p:nvPr/>
          </p:nvGrpSpPr>
          <p:grpSpPr>
            <a:xfrm>
              <a:off x="6228184" y="3064146"/>
              <a:ext cx="1902968" cy="1902968"/>
              <a:chOff x="934019" y="1320753"/>
              <a:chExt cx="1902968" cy="1902968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1187624" y="1661956"/>
                <a:ext cx="1395759" cy="1220562"/>
                <a:chOff x="1187624" y="1661956"/>
                <a:chExt cx="1395759" cy="1220562"/>
              </a:xfrm>
            </p:grpSpPr>
            <p:pic>
              <p:nvPicPr>
                <p:cNvPr id="16388" name="Picture 4" descr="C:\Users\Admin\Downloads\noun_Wheel_1434935.pn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2552"/>
                <a:stretch/>
              </p:blipFill>
              <p:spPr bwMode="auto">
                <a:xfrm>
                  <a:off x="1187624" y="1661956"/>
                  <a:ext cx="1395759" cy="1220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90" name="Picture 6" descr="C:\Users\Admin\Downloads\noun_Bluetooth_1085859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452" t="-660" r="18662" b="13786"/>
                <a:stretch/>
              </p:blipFill>
              <p:spPr bwMode="auto">
                <a:xfrm>
                  <a:off x="1791682" y="1849387"/>
                  <a:ext cx="187641" cy="25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타원 16"/>
              <p:cNvSpPr/>
              <p:nvPr/>
            </p:nvSpPr>
            <p:spPr>
              <a:xfrm>
                <a:off x="934019" y="1320753"/>
                <a:ext cx="1902968" cy="1902968"/>
              </a:xfrm>
              <a:prstGeom prst="ellipse">
                <a:avLst/>
              </a:prstGeom>
              <a:solidFill>
                <a:srgbClr val="F7C9C9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4192394" y="2425452"/>
              <a:ext cx="1902968" cy="1902968"/>
              <a:chOff x="1264660" y="3353595"/>
              <a:chExt cx="1902968" cy="1902968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764103" y="3879020"/>
                <a:ext cx="964098" cy="948836"/>
                <a:chOff x="1043608" y="3532670"/>
                <a:chExt cx="1224136" cy="1204757"/>
              </a:xfrm>
            </p:grpSpPr>
            <p:pic>
              <p:nvPicPr>
                <p:cNvPr id="16389" name="Picture 5" descr="C:\Users\Admin\Downloads\noun_Smartband_87643.pn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29" t="6384" r="9423" b="15525"/>
                <a:stretch/>
              </p:blipFill>
              <p:spPr bwMode="auto">
                <a:xfrm>
                  <a:off x="1043608" y="3532670"/>
                  <a:ext cx="1224136" cy="12047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 descr="C:\Users\Admin\Downloads\noun_Bluetooth_1085859.pn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452" t="-660" r="18662" b="13786"/>
                <a:stretch/>
              </p:blipFill>
              <p:spPr bwMode="auto">
                <a:xfrm>
                  <a:off x="1523755" y="4028918"/>
                  <a:ext cx="187641" cy="25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" name="타원 24"/>
              <p:cNvSpPr/>
              <p:nvPr/>
            </p:nvSpPr>
            <p:spPr>
              <a:xfrm>
                <a:off x="1264660" y="3353595"/>
                <a:ext cx="1902968" cy="1902968"/>
              </a:xfrm>
              <a:prstGeom prst="ellipse">
                <a:avLst/>
              </a:prstGeom>
              <a:solidFill>
                <a:srgbClr val="F7C9C9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5709894" y="1064408"/>
              <a:ext cx="1902968" cy="1902968"/>
              <a:chOff x="6179659" y="1612809"/>
              <a:chExt cx="1902968" cy="1902968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6372200" y="1849388"/>
                <a:ext cx="1517888" cy="1479849"/>
                <a:chOff x="6372200" y="1849388"/>
                <a:chExt cx="1517888" cy="1479849"/>
              </a:xfrm>
            </p:grpSpPr>
            <p:pic>
              <p:nvPicPr>
                <p:cNvPr id="16387" name="Picture 3" descr="C:\Users\Admin\Downloads\noun_pillow_1747977.png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56" t="5344" r="9245" b="16078"/>
                <a:stretch/>
              </p:blipFill>
              <p:spPr bwMode="auto">
                <a:xfrm>
                  <a:off x="6372200" y="1849388"/>
                  <a:ext cx="1517888" cy="14798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6" descr="C:\Users\Admin\Downloads\noun_Bluetooth_1085859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452" t="-660" r="18662" b="13786"/>
                <a:stretch/>
              </p:blipFill>
              <p:spPr bwMode="auto">
                <a:xfrm>
                  <a:off x="7037323" y="1980546"/>
                  <a:ext cx="187641" cy="2592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6" name="타원 25"/>
              <p:cNvSpPr/>
              <p:nvPr/>
            </p:nvSpPr>
            <p:spPr>
              <a:xfrm>
                <a:off x="6179659" y="1612809"/>
                <a:ext cx="1902968" cy="1902968"/>
              </a:xfrm>
              <a:prstGeom prst="ellipse">
                <a:avLst/>
              </a:prstGeom>
              <a:solidFill>
                <a:srgbClr val="F7C9C9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4932040" y="4533082"/>
            <a:ext cx="313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확장 디바이스 판매수익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쿠션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핸들그립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팔찌 등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28330" y="1531245"/>
            <a:ext cx="3690997" cy="3755925"/>
            <a:chOff x="728330" y="1531245"/>
            <a:chExt cx="3690997" cy="3755925"/>
          </a:xfrm>
        </p:grpSpPr>
        <p:grpSp>
          <p:nvGrpSpPr>
            <p:cNvPr id="14" name="그룹 13"/>
            <p:cNvGrpSpPr/>
            <p:nvPr/>
          </p:nvGrpSpPr>
          <p:grpSpPr>
            <a:xfrm>
              <a:off x="1378824" y="1531245"/>
              <a:ext cx="2340000" cy="3473721"/>
              <a:chOff x="3508581" y="1400684"/>
              <a:chExt cx="2340000" cy="3473721"/>
            </a:xfrm>
          </p:grpSpPr>
          <p:pic>
            <p:nvPicPr>
              <p:cNvPr id="16386" name="Picture 2" descr="C:\Users\Admin\Downloads\noun_Bluetooth_1719431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69"/>
              <a:stretch/>
            </p:blipFill>
            <p:spPr bwMode="auto">
              <a:xfrm>
                <a:off x="3638709" y="1703580"/>
                <a:ext cx="2079745" cy="182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3508581" y="1400684"/>
                <a:ext cx="2340000" cy="2478336"/>
              </a:xfrm>
              <a:prstGeom prst="rect">
                <a:avLst/>
              </a:prstGeom>
              <a:solidFill>
                <a:srgbClr val="AAC0E6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Tx/>
                  <a:buChar char="-"/>
                </a:pPr>
                <a:endParaRPr lang="en-US" altLang="ko-KR" dirty="0" smtClean="0"/>
              </a:p>
              <a:p>
                <a:pPr marL="285750" indent="-285750" algn="ctr">
                  <a:buFontTx/>
                  <a:buChar char="-"/>
                </a:pPr>
                <a:endParaRPr lang="en-US" altLang="ko-KR" dirty="0" smtClean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668491" y="3951075"/>
                <a:ext cx="20701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스마트폰</a:t>
                </a:r>
                <a:r>
                  <a:rPr lang="ko-KR" altLang="en-US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endParaRPr lang="en-US" altLang="ko-KR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어플리케이션</a:t>
                </a:r>
                <a:endParaRPr lang="en-US" altLang="ko-KR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ko-KR" altLang="en-US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무료배포</a:t>
                </a:r>
                <a:r>
                  <a:rPr lang="en-US" altLang="ko-KR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광고수익</a:t>
                </a:r>
                <a:r>
                  <a:rPr lang="en-US" altLang="ko-KR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endParaRPr lang="en-US" altLang="ko-KR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330" y="4979393"/>
              <a:ext cx="3690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확장 디바이스가 없어도 일부 기능 이용 가능</a:t>
              </a:r>
              <a:endParaRPr lang="en-US" altLang="ko-KR" sz="14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764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itle 1"/>
          <p:cNvSpPr txBox="1">
            <a:spLocks/>
          </p:cNvSpPr>
          <p:nvPr/>
        </p:nvSpPr>
        <p:spPr>
          <a:xfrm>
            <a:off x="1657350" y="55324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델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B2B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508104" y="1802869"/>
            <a:ext cx="2160000" cy="2160000"/>
            <a:chOff x="5148064" y="2036325"/>
            <a:chExt cx="2160000" cy="2160000"/>
          </a:xfrm>
        </p:grpSpPr>
        <p:pic>
          <p:nvPicPr>
            <p:cNvPr id="17411" name="Picture 3" descr="C:\Users\Admin\Downloads\noun_api interface_996126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1" t="4571" r="5286" b="18143"/>
            <a:stretch/>
          </p:blipFill>
          <p:spPr bwMode="auto">
            <a:xfrm>
              <a:off x="5481006" y="2467488"/>
              <a:ext cx="1494115" cy="1325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타원 30"/>
            <p:cNvSpPr/>
            <p:nvPr/>
          </p:nvSpPr>
          <p:spPr>
            <a:xfrm>
              <a:off x="5148064" y="2036325"/>
              <a:ext cx="2160000" cy="2160000"/>
            </a:xfrm>
            <a:prstGeom prst="ellipse">
              <a:avLst/>
            </a:prstGeom>
            <a:solidFill>
              <a:srgbClr val="F7C9C9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03648" y="1803670"/>
            <a:ext cx="2160000" cy="2160000"/>
            <a:chOff x="1475656" y="1777500"/>
            <a:chExt cx="2160000" cy="2160000"/>
          </a:xfrm>
        </p:grpSpPr>
        <p:pic>
          <p:nvPicPr>
            <p:cNvPr id="17410" name="Picture 2" descr="C:\Users\Admin\Downloads\noun_Navigation_851176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" t="9078" r="6572" b="23571"/>
            <a:stretch/>
          </p:blipFill>
          <p:spPr bwMode="auto">
            <a:xfrm>
              <a:off x="1939485" y="2372527"/>
              <a:ext cx="1232343" cy="96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타원 32"/>
            <p:cNvSpPr/>
            <p:nvPr/>
          </p:nvSpPr>
          <p:spPr>
            <a:xfrm>
              <a:off x="1475656" y="1777500"/>
              <a:ext cx="2160000" cy="2160000"/>
            </a:xfrm>
            <a:prstGeom prst="ellipse">
              <a:avLst/>
            </a:prstGeom>
            <a:solidFill>
              <a:srgbClr val="AAC0E6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Tx/>
                <a:buChar char="-"/>
              </a:pPr>
              <a:endParaRPr lang="en-US" altLang="ko-KR" dirty="0" smtClean="0"/>
            </a:p>
            <a:p>
              <a:pPr marL="285750" indent="-285750" algn="ctr">
                <a:buFontTx/>
                <a:buChar char="-"/>
              </a:pPr>
              <a:endParaRPr lang="en-US" altLang="ko-KR" dirty="0" smtClean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13743" y="4209916"/>
            <a:ext cx="313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비게이션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 업체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18198" y="4209916"/>
            <a:ext cx="313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판매 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익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40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1660921" y="520569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7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  <a:endParaRPr lang="en-US" sz="17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4660" y="3374259"/>
            <a:ext cx="2605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군단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105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정보통신단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상병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김동현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관리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9552" y="3374259"/>
            <a:ext cx="2574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국군지휘통신사령부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상병 심규원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임베디드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프레임 제작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482" name="Picture 2" descr="C:\Users\Admin\Desktop\74275649_1207774996090057_7264796619789303808_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 t="8024" r="-206" b="4149"/>
          <a:stretch/>
        </p:blipFill>
        <p:spPr bwMode="auto">
          <a:xfrm>
            <a:off x="3301170" y="1735163"/>
            <a:ext cx="2657721" cy="3112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09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1660921" y="56819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라이선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0" y="1510462"/>
            <a:ext cx="7092280" cy="2694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660921" y="4297660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Apache License 2.0 </a:t>
            </a:r>
            <a:r>
              <a:rPr lang="ko-KR" altLang="en-US" sz="17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  <a:endParaRPr lang="en-US" sz="17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49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660921" y="56819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라이선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42094" y="2095147"/>
            <a:ext cx="270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타사의 라이선스 코드 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시 폴더 분리 및 명시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42094" y="4369668"/>
            <a:ext cx="285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Apache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라이선스 조항의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Redistribution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수정사항 명시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7448"/>
            <a:ext cx="4760044" cy="3781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004048" y="2137420"/>
            <a:ext cx="3600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300880" y="3320185"/>
            <a:ext cx="1110879" cy="185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87624" y="5015999"/>
            <a:ext cx="3672408" cy="1151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0" idx="3"/>
            <a:endCxn id="3" idx="1"/>
          </p:cNvCxnSpPr>
          <p:nvPr/>
        </p:nvCxnSpPr>
        <p:spPr>
          <a:xfrm>
            <a:off x="5364088" y="2245432"/>
            <a:ext cx="678006" cy="1728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5" idx="3"/>
            <a:endCxn id="3" idx="1"/>
          </p:cNvCxnSpPr>
          <p:nvPr/>
        </p:nvCxnSpPr>
        <p:spPr>
          <a:xfrm flipV="1">
            <a:off x="2411759" y="2418313"/>
            <a:ext cx="3630335" cy="9945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6" idx="3"/>
            <a:endCxn id="17" idx="1"/>
          </p:cNvCxnSpPr>
          <p:nvPr/>
        </p:nvCxnSpPr>
        <p:spPr>
          <a:xfrm flipV="1">
            <a:off x="4860032" y="4831333"/>
            <a:ext cx="1182062" cy="2422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02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1660921" y="56819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DevOps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Admin\Desktop\칸반보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9" b="22123"/>
          <a:stretch/>
        </p:blipFill>
        <p:spPr bwMode="auto">
          <a:xfrm>
            <a:off x="707232" y="1294381"/>
            <a:ext cx="7625175" cy="343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660921" y="4729708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애자일</a:t>
            </a:r>
            <a:r>
              <a:rPr lang="en-US" altLang="ko-KR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칸반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기반의 프로젝트 운영 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38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1660921" y="56819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DevOps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Admin\Desktop\travi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5" b="21088"/>
          <a:stretch/>
        </p:blipFill>
        <p:spPr bwMode="auto">
          <a:xfrm>
            <a:off x="1245674" y="1272151"/>
            <a:ext cx="6602646" cy="3601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691680" y="487372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Travis.</a:t>
            </a:r>
            <a:r>
              <a:rPr 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CI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ko-KR" altLang="en-US" sz="1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자동화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43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1660921" y="520569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7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en-US" sz="17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졸음운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65412"/>
            <a:ext cx="4480497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70" y="1489348"/>
            <a:ext cx="4297127" cy="23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47664" y="4720282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7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졸고 있는 운전자를 깨울 방법은 없을까</a:t>
            </a:r>
            <a:r>
              <a:rPr lang="en-US" altLang="ko-KR" sz="17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sz="17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487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1660921" y="56819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DevOps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60"/>
          <a:stretch/>
        </p:blipFill>
        <p:spPr bwMode="auto">
          <a:xfrm>
            <a:off x="611560" y="1317434"/>
            <a:ext cx="3190016" cy="3700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698840" y="4945732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Issue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501614"/>
            <a:ext cx="4536504" cy="33001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59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1660921" y="56819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DevOps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691680" y="487372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중심의 </a:t>
            </a:r>
            <a:r>
              <a:rPr lang="ko-KR" altLang="en-US" sz="1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브랜치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관리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2" y="1479630"/>
            <a:ext cx="2002213" cy="33746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81279" y="406446"/>
            <a:ext cx="2734079" cy="5520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63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1660921" y="56819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DevOps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691680" y="487372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사용자 패턴 분석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37" y="1345332"/>
            <a:ext cx="6697585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81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3568" y="1417340"/>
            <a:ext cx="76328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#2 SBS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뉴스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생활지혜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1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초만 졸아도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생명 위협하는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졸음운전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</a:p>
          <a:p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#2 YTN NEWS 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경부고속도로서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연쇄 추돌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...2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숨져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졸음운전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추정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</a:p>
          <a:p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#3 #13 #14 : Pictogram :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thenounproject.com</a:t>
            </a:r>
          </a:p>
          <a:p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#7 </a:t>
            </a:r>
            <a:r>
              <a:rPr lang="nn-NO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Philipp P. Caffiera , Udo Erdmannb , Peter </a:t>
            </a:r>
            <a:r>
              <a:rPr lang="nn-NO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Ullspergerb 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spontaneous eye-blink as sleepiness indicator in patients with obstructive sleep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apnoea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syndrome-a pilot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study</a:t>
            </a:r>
          </a:p>
          <a:p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#8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Taner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Danisman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Ioan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Marius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Bilasco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Chaabane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Djeraba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Nacim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Ihaddadene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: Drowsy Driver Detection System Using Eye Blink Patterns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660921" y="56819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56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1660921" y="520569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7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기능</a:t>
            </a:r>
            <a:endParaRPr lang="en-US" sz="17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1"/>
          <p:cNvSpPr/>
          <p:nvPr/>
        </p:nvSpPr>
        <p:spPr>
          <a:xfrm>
            <a:off x="763322" y="1587622"/>
            <a:ext cx="764759" cy="8497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rgbClr val="AAC0E6"/>
              </a:solidFill>
            </a:endParaRPr>
          </a:p>
        </p:txBody>
      </p:sp>
      <p:sp>
        <p:nvSpPr>
          <p:cNvPr id="47" name="Oval 13"/>
          <p:cNvSpPr/>
          <p:nvPr/>
        </p:nvSpPr>
        <p:spPr>
          <a:xfrm>
            <a:off x="763322" y="2780012"/>
            <a:ext cx="764759" cy="8497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50" name="Oval 14"/>
          <p:cNvSpPr/>
          <p:nvPr/>
        </p:nvSpPr>
        <p:spPr>
          <a:xfrm>
            <a:off x="763322" y="3956526"/>
            <a:ext cx="764759" cy="8497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/>
          </a:p>
        </p:txBody>
      </p:sp>
      <p:sp>
        <p:nvSpPr>
          <p:cNvPr id="54" name="Rectangle 21"/>
          <p:cNvSpPr/>
          <p:nvPr/>
        </p:nvSpPr>
        <p:spPr>
          <a:xfrm>
            <a:off x="1900462" y="1728606"/>
            <a:ext cx="3159892" cy="287464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ko-KR" altLang="en-US" sz="1400" b="1" spc="156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panose="020F0502020204030203" pitchFamily="34" charset="0"/>
              </a:rPr>
              <a:t>얼굴 인식을 통한 졸음 감지</a:t>
            </a:r>
            <a:endParaRPr lang="id-ID" sz="1400" b="1" spc="156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55" name="Rectangle 22"/>
          <p:cNvSpPr/>
          <p:nvPr/>
        </p:nvSpPr>
        <p:spPr>
          <a:xfrm>
            <a:off x="1900460" y="1985087"/>
            <a:ext cx="4543748" cy="314395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" panose="020F0502020204030203" pitchFamily="34" charset="0"/>
              </a:rPr>
              <a:t>학습된 인공지능 모델을 이용해 사용자의 눈을 파악해 졸음 패턴을 분석합니다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" panose="020F0502020204030203" pitchFamily="34" charset="0"/>
              </a:rPr>
              <a:t>.</a:t>
            </a:r>
            <a:endParaRPr lang="id-ID" sz="105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60" name="Rectangle 21"/>
          <p:cNvSpPr/>
          <p:nvPr/>
        </p:nvSpPr>
        <p:spPr>
          <a:xfrm>
            <a:off x="1900462" y="2895419"/>
            <a:ext cx="3159892" cy="287464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ko-KR" altLang="en-US" sz="1400" b="1" spc="156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panose="020F0502020204030203" pitchFamily="34" charset="0"/>
              </a:rPr>
              <a:t>사용자의 졸음을 깨우는 피드백</a:t>
            </a:r>
            <a:endParaRPr lang="id-ID" sz="1400" b="1" spc="156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61" name="Rectangle 22"/>
          <p:cNvSpPr/>
          <p:nvPr/>
        </p:nvSpPr>
        <p:spPr>
          <a:xfrm>
            <a:off x="1900460" y="3151899"/>
            <a:ext cx="4246613" cy="314395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" panose="020F0502020204030203" pitchFamily="34" charset="0"/>
              </a:rPr>
              <a:t>모터 및 </a:t>
            </a:r>
            <a:r>
              <a:rPr lang="ko-KR" altLang="en-US" sz="1050" dirty="0" err="1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" panose="020F0502020204030203" pitchFamily="34" charset="0"/>
              </a:rPr>
              <a:t>부저를</a:t>
            </a:r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" panose="020F0502020204030203" pitchFamily="34" charset="0"/>
              </a:rPr>
              <a:t> 이용해 졸고 있는 사용자에게 경고를 줍니다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" panose="020F0502020204030203" pitchFamily="34" charset="0"/>
              </a:rPr>
              <a:t>.</a:t>
            </a:r>
            <a:endParaRPr lang="id-ID" sz="105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62" name="Rectangle 21"/>
          <p:cNvSpPr/>
          <p:nvPr/>
        </p:nvSpPr>
        <p:spPr>
          <a:xfrm>
            <a:off x="1924138" y="4103990"/>
            <a:ext cx="3159892" cy="287464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ko-KR" altLang="en-US" sz="1400" b="1" spc="156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panose="020F0502020204030203" pitchFamily="34" charset="0"/>
              </a:rPr>
              <a:t>사용</a:t>
            </a:r>
            <a:r>
              <a:rPr lang="ko-KR" altLang="en-US" sz="1400" b="1" spc="156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panose="020F0502020204030203" pitchFamily="34" charset="0"/>
              </a:rPr>
              <a:t>자</a:t>
            </a:r>
            <a:r>
              <a:rPr lang="ko-KR" altLang="en-US" sz="1400" b="1" spc="156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panose="020F0502020204030203" pitchFamily="34" charset="0"/>
              </a:rPr>
              <a:t> 로그 데이터 분석</a:t>
            </a:r>
            <a:endParaRPr lang="id-ID" sz="1400" b="1" spc="156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63" name="Rectangle 22"/>
          <p:cNvSpPr/>
          <p:nvPr/>
        </p:nvSpPr>
        <p:spPr>
          <a:xfrm>
            <a:off x="1924137" y="4360470"/>
            <a:ext cx="4246613" cy="314395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" panose="020F0502020204030203" pitchFamily="34" charset="0"/>
              </a:rPr>
              <a:t>Google Analytics</a:t>
            </a:r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" panose="020F0502020204030203" pitchFamily="34" charset="0"/>
              </a:rPr>
              <a:t>를 이용해 사용자의 로그 데이터를 분석합니다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Lato" panose="020F0502020204030203" pitchFamily="34" charset="0"/>
              </a:rPr>
              <a:t>.</a:t>
            </a:r>
            <a:endParaRPr lang="id-ID" sz="105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Lato" panose="020F0502020204030203" pitchFamily="34" charset="0"/>
            </a:endParaRPr>
          </a:p>
        </p:txBody>
      </p:sp>
      <p:pic>
        <p:nvPicPr>
          <p:cNvPr id="12293" name="Picture 5" descr="C:\Users\Admin\Desktop\ey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5" t="17600" r="22695" b="17723"/>
          <a:stretch/>
        </p:blipFill>
        <p:spPr bwMode="auto">
          <a:xfrm>
            <a:off x="857669" y="1830050"/>
            <a:ext cx="576064" cy="36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Admin\Downloads\noun_notice_291819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1"/>
          <a:stretch/>
        </p:blipFill>
        <p:spPr bwMode="auto">
          <a:xfrm>
            <a:off x="857669" y="2958694"/>
            <a:ext cx="573990" cy="4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Admin\Downloads\noun_analytics_1959077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15"/>
          <a:stretch/>
        </p:blipFill>
        <p:spPr bwMode="auto">
          <a:xfrm>
            <a:off x="867766" y="4159082"/>
            <a:ext cx="553795" cy="44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C:\Users\Admin\Desktop\ezgif.com-video-to-gif (1)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463" y="1365773"/>
            <a:ext cx="1889780" cy="38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7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532524" y="1682132"/>
            <a:ext cx="1440160" cy="31195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Device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53948" y="1682132"/>
            <a:ext cx="2304256" cy="2059122"/>
            <a:chOff x="4072661" y="1849388"/>
            <a:chExt cx="3384376" cy="3024336"/>
          </a:xfrm>
        </p:grpSpPr>
        <p:sp>
          <p:nvSpPr>
            <p:cNvPr id="10" name="직사각형 9"/>
            <p:cNvSpPr/>
            <p:nvPr/>
          </p:nvSpPr>
          <p:spPr>
            <a:xfrm>
              <a:off x="4072661" y="1849388"/>
              <a:ext cx="3384376" cy="302433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Firebase ML Kit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396697" y="2615336"/>
              <a:ext cx="2736304" cy="5301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TensorFlow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Lite</a:t>
              </a:r>
              <a:endPara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396697" y="3297932"/>
              <a:ext cx="2736304" cy="5301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GoogleCloud</a:t>
              </a:r>
              <a:endParaRPr lang="en-US" altLang="ko-KR" sz="12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Vision API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96697" y="3980528"/>
              <a:ext cx="2736304" cy="5301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Android Neural Network API</a:t>
              </a:r>
              <a:endPara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" name="오른쪽 화살표 3"/>
          <p:cNvSpPr/>
          <p:nvPr/>
        </p:nvSpPr>
        <p:spPr>
          <a:xfrm flipH="1">
            <a:off x="5001524" y="1890837"/>
            <a:ext cx="1008112" cy="7775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Feature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Value</a:t>
            </a:r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131140" y="2618192"/>
            <a:ext cx="1008112" cy="7775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Face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</a:t>
            </a:r>
            <a:r>
              <a:rPr lang="en-US" altLang="ko-KR" sz="1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mage</a:t>
            </a:r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0172" y="1654467"/>
            <a:ext cx="1585033" cy="18396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Arduino</a:t>
            </a:r>
            <a:endParaRPr lang="ko-KR" altLang="en-US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3948" y="3937620"/>
            <a:ext cx="2304256" cy="8640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Google 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Analytics</a:t>
            </a:r>
            <a:endParaRPr lang="ko-KR" altLang="en-US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5123988" y="3980899"/>
            <a:ext cx="1008112" cy="7775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User Log</a:t>
            </a:r>
            <a:endParaRPr lang="ko-KR" altLang="en-US" sz="1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 flipH="1">
            <a:off x="2384205" y="1796747"/>
            <a:ext cx="1008112" cy="7775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Processed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Value</a:t>
            </a:r>
            <a:endParaRPr lang="ko-KR" altLang="en-US" sz="9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6292" y="4065695"/>
            <a:ext cx="792517" cy="6934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Motor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74024" y="4064985"/>
            <a:ext cx="792517" cy="6934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Buzzer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2487861" y="2711693"/>
            <a:ext cx="1008112" cy="7775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User</a:t>
            </a: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Status</a:t>
            </a:r>
            <a:endParaRPr lang="ko-KR" altLang="en-US" sz="9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 rot="16200000" flipH="1">
            <a:off x="880522" y="3618573"/>
            <a:ext cx="504056" cy="388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 rot="16200000" flipH="1">
            <a:off x="1718254" y="3617793"/>
            <a:ext cx="504056" cy="38876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657350" y="625252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방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법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</a:t>
            </a:r>
            <a:endParaRPr lang="en-US" altLang="ko-KR" sz="1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블록 다이어그램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98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99" name="Title 1"/>
          <p:cNvSpPr txBox="1">
            <a:spLocks/>
          </p:cNvSpPr>
          <p:nvPr/>
        </p:nvSpPr>
        <p:spPr>
          <a:xfrm>
            <a:off x="1657350" y="625252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방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법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</a:t>
            </a:r>
            <a:endParaRPr lang="en-US" altLang="ko-KR" sz="1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ko-KR" altLang="en-US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스케메틱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223" name="그룹 8222"/>
          <p:cNvGrpSpPr/>
          <p:nvPr/>
        </p:nvGrpSpPr>
        <p:grpSpPr>
          <a:xfrm>
            <a:off x="707232" y="1222373"/>
            <a:ext cx="7679531" cy="3949156"/>
            <a:chOff x="707232" y="1222373"/>
            <a:chExt cx="7679531" cy="3949156"/>
          </a:xfrm>
        </p:grpSpPr>
        <p:cxnSp>
          <p:nvCxnSpPr>
            <p:cNvPr id="9" name="Straight Connector 41"/>
            <p:cNvCxnSpPr/>
            <p:nvPr/>
          </p:nvCxnSpPr>
          <p:spPr>
            <a:xfrm>
              <a:off x="707232" y="1222373"/>
              <a:ext cx="7679531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20" name="그룹 8219"/>
            <p:cNvGrpSpPr/>
            <p:nvPr/>
          </p:nvGrpSpPr>
          <p:grpSpPr>
            <a:xfrm>
              <a:off x="2339752" y="1633364"/>
              <a:ext cx="5243759" cy="3538165"/>
              <a:chOff x="2542505" y="1345332"/>
              <a:chExt cx="5243759" cy="3538165"/>
            </a:xfrm>
          </p:grpSpPr>
          <p:pic>
            <p:nvPicPr>
              <p:cNvPr id="819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2505" y="1345332"/>
                <a:ext cx="4058990" cy="3538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3059832" y="1345332"/>
                <a:ext cx="1224136" cy="1512168"/>
              </a:xfrm>
              <a:prstGeom prst="rect">
                <a:avLst/>
              </a:prstGeom>
              <a:solidFill>
                <a:srgbClr val="F7C9C9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5940152" y="1777380"/>
                <a:ext cx="691104" cy="720080"/>
              </a:xfrm>
              <a:prstGeom prst="rect">
                <a:avLst/>
              </a:prstGeom>
              <a:solidFill>
                <a:srgbClr val="F7C9C9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5034446" y="2739665"/>
                <a:ext cx="504056" cy="936104"/>
              </a:xfrm>
              <a:prstGeom prst="rect">
                <a:avLst/>
              </a:prstGeom>
              <a:solidFill>
                <a:srgbClr val="AAC0E6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35" name="꺾인 연결선 34"/>
              <p:cNvCxnSpPr/>
              <p:nvPr/>
            </p:nvCxnSpPr>
            <p:spPr>
              <a:xfrm>
                <a:off x="5286474" y="2739665"/>
                <a:ext cx="914400" cy="9144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꺾인 연결선 36"/>
              <p:cNvCxnSpPr>
                <a:stCxn id="42" idx="1"/>
                <a:endCxn id="32" idx="0"/>
              </p:cNvCxnSpPr>
              <p:nvPr/>
            </p:nvCxnSpPr>
            <p:spPr>
              <a:xfrm rot="10800000">
                <a:off x="5286474" y="2739666"/>
                <a:ext cx="1506192" cy="321797"/>
              </a:xfrm>
              <a:prstGeom prst="bentConnector4">
                <a:avLst>
                  <a:gd name="adj1" fmla="val 41634"/>
                  <a:gd name="adj2" fmla="val 149333"/>
                </a:avLst>
              </a:prstGeom>
              <a:ln w="3810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/>
              <p:cNvSpPr/>
              <p:nvPr/>
            </p:nvSpPr>
            <p:spPr>
              <a:xfrm>
                <a:off x="6792666" y="2773430"/>
                <a:ext cx="993598" cy="576064"/>
              </a:xfrm>
              <a:prstGeom prst="rect">
                <a:avLst/>
              </a:prstGeom>
              <a:solidFill>
                <a:srgbClr val="AAC0E6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블루투스</a:t>
                </a:r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모듈</a:t>
                </a:r>
                <a:endParaRPr lang="ko-KR" altLang="en-US" sz="120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6769918" y="1407182"/>
                <a:ext cx="970434" cy="630424"/>
              </a:xfrm>
              <a:prstGeom prst="rect">
                <a:avLst/>
              </a:prstGeom>
              <a:solidFill>
                <a:srgbClr val="F7C9C9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졸음 경고용</a:t>
                </a:r>
                <a:endParaRPr lang="en-US" altLang="ko-KR" sz="1200" dirty="0" smtClean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ysClr val="windowText" lastClr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모터</a:t>
                </a:r>
                <a:endParaRPr lang="ko-KR" altLang="en-US" sz="1200" dirty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5538502" y="2712355"/>
                <a:ext cx="401650" cy="93610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6804248" y="3721596"/>
                <a:ext cx="936104" cy="4680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사운드</a:t>
                </a:r>
                <a:endParaRPr lang="en-US" altLang="ko-KR" sz="12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센서</a:t>
                </a:r>
                <a:endParaRPr lang="en-US" altLang="ko-KR" sz="1200" b="1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81" name="꺾인 연결선 80"/>
              <p:cNvCxnSpPr>
                <a:stCxn id="76" idx="1"/>
                <a:endCxn id="75" idx="3"/>
              </p:cNvCxnSpPr>
              <p:nvPr/>
            </p:nvCxnSpPr>
            <p:spPr>
              <a:xfrm rot="10800000">
                <a:off x="5940152" y="3180408"/>
                <a:ext cx="864096" cy="77521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 88"/>
              <p:cNvCxnSpPr>
                <a:stCxn id="43" idx="1"/>
                <a:endCxn id="8" idx="0"/>
              </p:cNvCxnSpPr>
              <p:nvPr/>
            </p:nvCxnSpPr>
            <p:spPr>
              <a:xfrm rot="10800000">
                <a:off x="3671900" y="1345332"/>
                <a:ext cx="3098018" cy="377062"/>
              </a:xfrm>
              <a:prstGeom prst="bentConnector4">
                <a:avLst>
                  <a:gd name="adj1" fmla="val 40122"/>
                  <a:gd name="adj2" fmla="val 160627"/>
                </a:avLst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꺾인 연결선 91"/>
              <p:cNvCxnSpPr>
                <a:stCxn id="43" idx="1"/>
                <a:endCxn id="30" idx="2"/>
              </p:cNvCxnSpPr>
              <p:nvPr/>
            </p:nvCxnSpPr>
            <p:spPr>
              <a:xfrm rot="10800000" flipV="1">
                <a:off x="6285704" y="1722394"/>
                <a:ext cx="484214" cy="775066"/>
              </a:xfrm>
              <a:prstGeom prst="bentConnector4">
                <a:avLst>
                  <a:gd name="adj1" fmla="val 14318"/>
                  <a:gd name="adj2" fmla="val 129494"/>
                </a:avLst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직사각형 99"/>
            <p:cNvSpPr/>
            <p:nvPr/>
          </p:nvSpPr>
          <p:spPr>
            <a:xfrm>
              <a:off x="6613077" y="4657700"/>
              <a:ext cx="924522" cy="441821"/>
            </a:xfrm>
            <a:prstGeom prst="rect">
              <a:avLst/>
            </a:prstGeom>
            <a:solidFill>
              <a:srgbClr val="7030A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ysClr val="windowText" lastClr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부저</a:t>
              </a:r>
              <a:endParaRPr lang="en-US" altLang="ko-KR" sz="1200" dirty="0" smtClean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081215" y="2168537"/>
              <a:ext cx="562793" cy="688963"/>
            </a:xfrm>
            <a:prstGeom prst="rect">
              <a:avLst/>
            </a:prstGeom>
            <a:solidFill>
              <a:srgbClr val="7030A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 smtClean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107" name="꺾인 연결선 106"/>
          <p:cNvCxnSpPr>
            <a:stCxn id="100" idx="1"/>
            <a:endCxn id="101" idx="3"/>
          </p:cNvCxnSpPr>
          <p:nvPr/>
        </p:nvCxnSpPr>
        <p:spPr>
          <a:xfrm rot="10800000">
            <a:off x="4644009" y="2513019"/>
            <a:ext cx="1969069" cy="2365592"/>
          </a:xfrm>
          <a:prstGeom prst="bentConnector3">
            <a:avLst>
              <a:gd name="adj1" fmla="val 67414"/>
            </a:avLst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14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99" name="Title 1"/>
          <p:cNvSpPr txBox="1">
            <a:spLocks/>
          </p:cNvSpPr>
          <p:nvPr/>
        </p:nvSpPr>
        <p:spPr>
          <a:xfrm>
            <a:off x="1657350" y="625252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방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법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</a:t>
            </a:r>
            <a:endParaRPr lang="en-US" altLang="ko-KR" sz="1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하드웨어 프레임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3528"/>
          <a:stretch/>
        </p:blipFill>
        <p:spPr bwMode="auto">
          <a:xfrm>
            <a:off x="755576" y="1633364"/>
            <a:ext cx="3563888" cy="238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9" r="6691" b="6321"/>
          <a:stretch/>
        </p:blipFill>
        <p:spPr bwMode="auto">
          <a:xfrm>
            <a:off x="4860032" y="1633364"/>
            <a:ext cx="3630429" cy="238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1"/>
          <p:cNvSpPr/>
          <p:nvPr/>
        </p:nvSpPr>
        <p:spPr>
          <a:xfrm>
            <a:off x="957574" y="4180254"/>
            <a:ext cx="3159892" cy="287464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ctr"/>
            <a:r>
              <a:rPr lang="ko-KR" altLang="en-US" sz="1400" b="1" spc="156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panose="020F0502020204030203" pitchFamily="34" charset="0"/>
              </a:rPr>
              <a:t>스텝모터를 이용한 지압 마사지기</a:t>
            </a:r>
            <a:endParaRPr lang="id-ID" sz="1400" b="1" spc="156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panose="020F0502020204030203" pitchFamily="34" charset="0"/>
            </a:endParaRPr>
          </a:p>
        </p:txBody>
      </p:sp>
      <p:sp>
        <p:nvSpPr>
          <p:cNvPr id="24" name="Rectangle 21"/>
          <p:cNvSpPr/>
          <p:nvPr/>
        </p:nvSpPr>
        <p:spPr>
          <a:xfrm>
            <a:off x="5095300" y="4176943"/>
            <a:ext cx="3159892" cy="287464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algn="ctr"/>
            <a:r>
              <a:rPr lang="ko-KR" altLang="en-US" sz="1400" b="1" spc="156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panose="020F0502020204030203" pitchFamily="34" charset="0"/>
              </a:rPr>
              <a:t>모터 및 </a:t>
            </a:r>
            <a:r>
              <a:rPr lang="ko-KR" altLang="en-US" sz="1400" b="1" spc="156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panose="020F0502020204030203" pitchFamily="34" charset="0"/>
              </a:rPr>
              <a:t>블루투스</a:t>
            </a:r>
            <a:r>
              <a:rPr lang="ko-KR" altLang="en-US" sz="1400" b="1" spc="156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panose="020F0502020204030203" pitchFamily="34" charset="0"/>
              </a:rPr>
              <a:t> 부품 결선</a:t>
            </a:r>
            <a:endParaRPr lang="id-ID" sz="1400" b="1" spc="156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itle 1"/>
          <p:cNvSpPr txBox="1">
            <a:spLocks/>
          </p:cNvSpPr>
          <p:nvPr/>
        </p:nvSpPr>
        <p:spPr>
          <a:xfrm>
            <a:off x="1657350" y="625252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구성</a:t>
            </a:r>
            <a:endParaRPr lang="en-US" altLang="ko-KR" sz="1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졸음 감지 알고리즘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0" y="1777380"/>
            <a:ext cx="3346165" cy="2727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4629" y="4729707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The spontaneous eye-blink as sleepiness indicator in patients with obstructive sleep </a:t>
            </a:r>
            <a:r>
              <a:rPr lang="en-US" altLang="ko-KR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apnoea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 syndrome-a pilot </a:t>
            </a:r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study (2005)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324" y="1598075"/>
            <a:ext cx="3938439" cy="3017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44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itle 1"/>
          <p:cNvSpPr txBox="1">
            <a:spLocks/>
          </p:cNvSpPr>
          <p:nvPr/>
        </p:nvSpPr>
        <p:spPr>
          <a:xfrm>
            <a:off x="1657350" y="625252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구성</a:t>
            </a:r>
            <a:endParaRPr lang="en-US" altLang="ko-KR" sz="1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졸음 감지 알고리즘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1640" y="4729707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Drowsy Driver Detection System Using Eye Blink(2018)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32" y="1849387"/>
            <a:ext cx="3600400" cy="21685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3" y="2243082"/>
            <a:ext cx="4114800" cy="138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103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3"/>
          <p:cNvGrpSpPr/>
          <p:nvPr/>
        </p:nvGrpSpPr>
        <p:grpSpPr>
          <a:xfrm>
            <a:off x="3243264" y="646577"/>
            <a:ext cx="2667127" cy="381000"/>
            <a:chOff x="3429000" y="526256"/>
            <a:chExt cx="3293102" cy="457200"/>
          </a:xfrm>
        </p:grpSpPr>
        <p:pic>
          <p:nvPicPr>
            <p:cNvPr id="5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6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7" name="Straight Connector 41"/>
          <p:cNvCxnSpPr/>
          <p:nvPr/>
        </p:nvCxnSpPr>
        <p:spPr>
          <a:xfrm>
            <a:off x="707232" y="1222373"/>
            <a:ext cx="767953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1657350" y="568194"/>
            <a:ext cx="5829300" cy="53776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 프로토콜</a:t>
            </a:r>
            <a:r>
              <a:rPr lang="en-US" altLang="ko-KR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임시</a:t>
            </a:r>
            <a:r>
              <a:rPr lang="en-US" altLang="ko-KR" sz="1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31640" y="1921396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$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35696" y="1921396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7984" y="2713484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2. Common 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: Raw data </a:t>
            </a:r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request [2 Byte]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7984" y="396877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Arduino-&gt;Phone : Processed data(doze) </a:t>
            </a:r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request [2 </a:t>
            </a:r>
            <a:r>
              <a:rPr lang="en-US" altLang="ko-KR" dirty="0" err="1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Btye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]</a:t>
            </a:r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 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1640" y="3217540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5696" y="3217540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31640" y="4513684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^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5696" y="4513684"/>
            <a:ext cx="504056" cy="504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7984" y="141734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1</a:t>
            </a:r>
            <a:r>
              <a:rPr lang="en-US" altLang="ko-KR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" panose="020B0604020202020204" pitchFamily="34" charset="0"/>
              </a:rPr>
              <a:t>. Common: Connection Success [2 Byte]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5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488</Words>
  <Application>Microsoft Office PowerPoint</Application>
  <PresentationFormat>화면 슬라이드 쇼(16:10)</PresentationFormat>
  <Paragraphs>139</Paragraphs>
  <Slides>23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굴림</vt:lpstr>
      <vt:lpstr>Arial</vt:lpstr>
      <vt:lpstr>맑은 고딕</vt:lpstr>
      <vt:lpstr>배달의민족 도현</vt:lpstr>
      <vt:lpstr>나눔고딕 ExtraBold</vt:lpstr>
      <vt:lpstr>나눔스퀘어 Bold</vt:lpstr>
      <vt:lpstr>아리따-돋움(TTF)-Bold</vt:lpstr>
      <vt:lpstr>Lato</vt:lpstr>
      <vt:lpstr>Lato Black</vt:lpstr>
      <vt:lpstr>나눔스퀘어 ExtraBold</vt:lpstr>
      <vt:lpstr>1_Office 테마</vt:lpstr>
      <vt:lpstr>Eyes 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Eyes ON</dc:title>
  <dc:creator>Admin</dc:creator>
  <cp:lastModifiedBy>Admin</cp:lastModifiedBy>
  <cp:revision>50</cp:revision>
  <dcterms:created xsi:type="dcterms:W3CDTF">2019-10-22T23:59:26Z</dcterms:created>
  <dcterms:modified xsi:type="dcterms:W3CDTF">2019-10-24T14:54:22Z</dcterms:modified>
</cp:coreProperties>
</file>